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gk6NTtsaiWrUwvwNRg6GNI9xxz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DAFFBFE-CA19-496B-887B-68602AA28DED}">
  <a:tblStyle styleId="{3DAFFBFE-CA19-496B-887B-68602AA28DE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17E7EBB-CEC4-4B61-862D-085764C35405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Write on the board: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Please make sure you have access to vjudge: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Register at vjudge.net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Have a laptop with internet connection in class</a:t>
            </a: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e6a9d28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g71e6a9d287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g71e6a9d287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" name="Google Shape;1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3" name="Google Shape;2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0" name="Google Shape;21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" name="Google Shape;2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6" name="Google Shape;27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1df7b0eef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71df7b0eef_2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71df7b0eef_2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1" name="Google Shape;32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1" name="Google Shape;34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1" name="Google Shape;36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8" name="Google Shape;36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4" name="Google Shape;37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0" name="Google Shape;4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`</a:t>
            </a:r>
            <a:endParaRPr/>
          </a:p>
        </p:txBody>
      </p:sp>
      <p:sp>
        <p:nvSpPr>
          <p:cNvPr id="110" name="Google Shape;110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0" name="Google Shape;42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observation: handle numbers separated by letter separately and sum them up.</a:t>
            </a:r>
            <a:br>
              <a:rPr lang="en-US"/>
            </a:br>
            <a:r>
              <a:rPr lang="en-US"/>
              <a:t>Second observation: a number is divided by 3 iff the sum of its digits divide by 3.</a:t>
            </a:r>
            <a:br>
              <a:rPr lang="en-US"/>
            </a:br>
            <a:r>
              <a:rPr lang="en-US"/>
              <a:t>So now we need to solve: given a sequence of digits, how many substrings have their sum divided by 3?</a:t>
            </a:r>
            <a:br>
              <a:rPr lang="en-US"/>
            </a:br>
            <a:r>
              <a:rPr lang="en-US"/>
              <a:t>We can go over all possibilities, and this will take quadratic time, or we can use the prefix sum trick to use only linear time.</a:t>
            </a:r>
            <a:endParaRPr/>
          </a:p>
        </p:txBody>
      </p:sp>
      <p:sp>
        <p:nvSpPr>
          <p:cNvPr id="427" name="Google Shape;427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4" name="Google Shape;43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7" name="Google Shape;45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4" name="Google Shape;46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8" name="Google Shape;478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5" name="Google Shape;48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2" name="Google Shape;49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9" name="Google Shape;49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99b9bf63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g1199b9bf6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8" name="Google Shape;15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Usually people stay with the same team all semester.</a:t>
            </a:r>
            <a:br>
              <a:rPr lang="en-US"/>
            </a:br>
            <a:r>
              <a:rPr lang="en-US"/>
              <a:t>If you want a chance to go to the regionals, team up only with eligible students.</a:t>
            </a:r>
            <a:endParaRPr/>
          </a:p>
        </p:txBody>
      </p:sp>
      <p:sp>
        <p:nvSpPr>
          <p:cNvPr id="165" name="Google Shape;16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1"/>
          <p:cNvSpPr txBox="1">
            <a:spLocks noGrp="1"/>
          </p:cNvSpPr>
          <p:nvPr>
            <p:ph type="body" idx="1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6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2"/>
          <p:cNvSpPr txBox="1">
            <a:spLocks noGrp="1"/>
          </p:cNvSpPr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2"/>
          <p:cNvSpPr txBox="1">
            <a:spLocks noGrp="1"/>
          </p:cNvSpPr>
          <p:nvPr>
            <p:ph type="body" idx="1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6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3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" name="Google Shape;40;p5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5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5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7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9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9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9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0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0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0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6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5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5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werc.eu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cpc.baylor.edu/download/regionals/rules/EligibilityDecisionTree-2019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gif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gif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4242816"/>
            <a:ext cx="9144000" cy="2615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4210" y="481345"/>
            <a:ext cx="5463357" cy="345557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530258" y="4502331"/>
            <a:ext cx="80742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90"/>
              <a:buFont typeface="Calibri"/>
              <a:buNone/>
            </a:pPr>
            <a:r>
              <a:rPr lang="en-US" sz="4590"/>
              <a:t>Competitive Programming </a:t>
            </a:r>
            <a:br>
              <a:rPr lang="en-US" sz="4590"/>
            </a:br>
            <a:r>
              <a:rPr lang="en-US" sz="4590"/>
              <a:t>234901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032235" y="5665510"/>
            <a:ext cx="70701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1e6a9d287_0_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Using Zoom</a:t>
            </a:r>
            <a:endParaRPr/>
          </a:p>
        </p:txBody>
      </p:sp>
      <p:sp>
        <p:nvSpPr>
          <p:cNvPr id="188" name="Google Shape;188;g71e6a9d287_0_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What if I have a question?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During the lecture part: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Raise your hand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We will approach you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Unmute yourself and ask it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During the competition part: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Raise your hand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A TA will add you to a “breaking room”</a:t>
            </a:r>
            <a:endParaRPr/>
          </a:p>
          <a:p>
            <a:pPr marL="914400" lvl="1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-US"/>
              <a:t>Ask the question in there</a:t>
            </a: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(when the competition will be in groups this will be changed).</a:t>
            </a:r>
            <a:endParaRPr/>
          </a:p>
        </p:txBody>
      </p:sp>
      <p:pic>
        <p:nvPicPr>
          <p:cNvPr id="189" name="Google Shape;189;g71e6a9d287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6675" y="1028050"/>
            <a:ext cx="342900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E66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en-US" sz="8000" b="1"/>
              <a:t>DO NOT CHEAT!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Final Competition</a:t>
            </a:r>
            <a:endParaRPr/>
          </a:p>
        </p:txBody>
      </p:sp>
      <p:sp>
        <p:nvSpPr>
          <p:cNvPr id="200" name="Google Shape;200;p1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82764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Friday, 01/07/2022 (Depends on the covid situation)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attendance mandatory!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Format: similar to ACM ICPC.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US">
                <a:solidFill>
                  <a:srgbClr val="0070C0"/>
                </a:solidFill>
              </a:rPr>
              <a:t>The best eligible team will be invited to represent the Technion at the ACM ICPC Southwestern Europe Regionals (SWERC)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SWERC 2022: Europe, November/December (Depends on the covid).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Travel expenses: covered by the computer science department and our sponsors.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 team members must be eligible.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6563" y="3460830"/>
            <a:ext cx="4690870" cy="218125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ACM ICPC</a:t>
            </a:r>
            <a:endParaRPr/>
          </a:p>
        </p:txBody>
      </p:sp>
      <p:sp>
        <p:nvSpPr>
          <p:cNvPr id="207" name="Google Shape;207;p12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7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ACM-ICPC </a:t>
            </a:r>
            <a:r>
              <a:rPr lang="en-US"/>
              <a:t>is an annual multi-tiered competitive competition among the universities of the world.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ACM ICPC</a:t>
            </a:r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competition is running since 1977 and considered as the most prestigious in the world of competitive programming.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 l="-1" t="16105" r="4605" b="16104"/>
          <a:stretch/>
        </p:blipFill>
        <p:spPr>
          <a:xfrm>
            <a:off x="628651" y="3757854"/>
            <a:ext cx="4151696" cy="221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80731" y="3757854"/>
            <a:ext cx="3534619" cy="2212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ACM ICPC</a:t>
            </a:r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body" idx="1"/>
          </p:nvPr>
        </p:nvSpPr>
        <p:spPr>
          <a:xfrm>
            <a:off x="613458" y="1837200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ACM-ICPC Competition has three tiers:</a:t>
            </a:r>
            <a:endParaRPr/>
          </a:p>
        </p:txBody>
      </p:sp>
      <p:grpSp>
        <p:nvGrpSpPr>
          <p:cNvPr id="222" name="Google Shape;222;p14"/>
          <p:cNvGrpSpPr/>
          <p:nvPr/>
        </p:nvGrpSpPr>
        <p:grpSpPr>
          <a:xfrm>
            <a:off x="1269236" y="2642324"/>
            <a:ext cx="6605527" cy="3619980"/>
            <a:chOff x="0" y="72745"/>
            <a:chExt cx="6605527" cy="3619980"/>
          </a:xfrm>
        </p:grpSpPr>
        <p:sp>
          <p:nvSpPr>
            <p:cNvPr id="223" name="Google Shape;223;p14"/>
            <p:cNvSpPr/>
            <p:nvPr/>
          </p:nvSpPr>
          <p:spPr>
            <a:xfrm>
              <a:off x="0" y="72745"/>
              <a:ext cx="6605527" cy="6236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 txBox="1"/>
            <p:nvPr/>
          </p:nvSpPr>
          <p:spPr>
            <a:xfrm>
              <a:off x="30442" y="103187"/>
              <a:ext cx="6544643" cy="562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Local Qualification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0" y="696355"/>
              <a:ext cx="6605527" cy="686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 txBox="1"/>
            <p:nvPr/>
          </p:nvSpPr>
          <p:spPr>
            <a:xfrm>
              <a:off x="0" y="696355"/>
              <a:ext cx="6605527" cy="6862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725" tIns="33000" rIns="184900" bIns="33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Each university selects teams for the regionals.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 300,000 students throughout the world.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0" y="1382560"/>
              <a:ext cx="6605527" cy="6236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65C998"/>
                </a:gs>
                <a:gs pos="50000">
                  <a:srgbClr val="46C78C"/>
                </a:gs>
                <a:gs pos="100000">
                  <a:srgbClr val="35B87B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 txBox="1"/>
            <p:nvPr/>
          </p:nvSpPr>
          <p:spPr>
            <a:xfrm>
              <a:off x="30442" y="1413002"/>
              <a:ext cx="6544643" cy="562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Regionals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0" y="2006170"/>
              <a:ext cx="6605527" cy="63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4"/>
            <p:cNvSpPr txBox="1"/>
            <p:nvPr/>
          </p:nvSpPr>
          <p:spPr>
            <a:xfrm>
              <a:off x="0" y="2006170"/>
              <a:ext cx="6605527" cy="6323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725" tIns="33000" rIns="184900" bIns="33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30 different regions. The Technion competes in the "southwestern europe" region (SWERC).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0" y="2638555"/>
              <a:ext cx="6605527" cy="62361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7EB55F"/>
                </a:gs>
                <a:gs pos="50000">
                  <a:srgbClr val="6EB03F"/>
                </a:gs>
                <a:gs pos="100000">
                  <a:srgbClr val="5F9F3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4"/>
            <p:cNvSpPr txBox="1"/>
            <p:nvPr/>
          </p:nvSpPr>
          <p:spPr>
            <a:xfrm>
              <a:off x="30442" y="2668997"/>
              <a:ext cx="6544643" cy="562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lang="en-US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World Finals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0" y="3262165"/>
              <a:ext cx="6605527" cy="430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4"/>
            <p:cNvSpPr txBox="1"/>
            <p:nvPr/>
          </p:nvSpPr>
          <p:spPr>
            <a:xfrm>
              <a:off x="0" y="3262165"/>
              <a:ext cx="6605527" cy="430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9725" tIns="33000" rIns="184900" bIns="3300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Top 100 teams (2-4 from each region)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ACM ICPC Regionals</a:t>
            </a:r>
            <a:endParaRPr/>
          </a:p>
        </p:txBody>
      </p:sp>
      <p:pic>
        <p:nvPicPr>
          <p:cNvPr id="240" name="Google Shape;240;p15"/>
          <p:cNvPicPr preferRelativeResize="0"/>
          <p:nvPr/>
        </p:nvPicPr>
        <p:blipFill rotWithShape="1">
          <a:blip r:embed="rId3">
            <a:alphaModFix/>
          </a:blip>
          <a:srcRect t="17821"/>
          <a:stretch/>
        </p:blipFill>
        <p:spPr>
          <a:xfrm>
            <a:off x="266375" y="4159127"/>
            <a:ext cx="2341399" cy="25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5"/>
          <p:cNvPicPr preferRelativeResize="0"/>
          <p:nvPr/>
        </p:nvPicPr>
        <p:blipFill rotWithShape="1">
          <a:blip r:embed="rId4">
            <a:alphaModFix/>
          </a:blip>
          <a:srcRect l="10791" r="10782"/>
          <a:stretch/>
        </p:blipFill>
        <p:spPr>
          <a:xfrm>
            <a:off x="2753175" y="1572900"/>
            <a:ext cx="2645675" cy="22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4250" y="1572900"/>
            <a:ext cx="3373600" cy="224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5"/>
          <p:cNvPicPr preferRelativeResize="0"/>
          <p:nvPr/>
        </p:nvPicPr>
        <p:blipFill rotWithShape="1">
          <a:blip r:embed="rId6">
            <a:alphaModFix/>
          </a:blip>
          <a:srcRect t="10804" b="9690"/>
          <a:stretch/>
        </p:blipFill>
        <p:spPr>
          <a:xfrm>
            <a:off x="266375" y="1572900"/>
            <a:ext cx="2341401" cy="248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7">
            <a:alphaModFix/>
          </a:blip>
          <a:srcRect t="20493" b="18125"/>
          <a:stretch/>
        </p:blipFill>
        <p:spPr>
          <a:xfrm>
            <a:off x="2753175" y="3886650"/>
            <a:ext cx="6164676" cy="283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>
            <a:spLocks noGrp="1"/>
          </p:cNvSpPr>
          <p:nvPr>
            <p:ph type="body" idx="1"/>
          </p:nvPr>
        </p:nvSpPr>
        <p:spPr>
          <a:xfrm>
            <a:off x="628650" y="209875"/>
            <a:ext cx="8444400" cy="59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In 2020 the Technion is going to participate for the 16</a:t>
            </a:r>
            <a:r>
              <a:rPr lang="en-US" sz="1624" baseline="30000"/>
              <a:t>th</a:t>
            </a:r>
            <a:r>
              <a:rPr lang="en-US" sz="1624"/>
              <a:t> time.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Previous results: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2006 Romania – Marcello Taub, Michael Gelfand, Kolman Vornovitsky – 30</a:t>
            </a:r>
            <a:r>
              <a:rPr lang="en-US" sz="1624" baseline="30000"/>
              <a:t>th</a:t>
            </a:r>
            <a:endParaRPr sz="1624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2007 Romania – Gill Cohen, Lior Biran, Yaron Yura – 36</a:t>
            </a:r>
            <a:r>
              <a:rPr lang="en-US" sz="1624" baseline="30000"/>
              <a:t>th</a:t>
            </a:r>
            <a:r>
              <a:rPr lang="en-US" sz="1624"/>
              <a:t> place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2008 Romania – Shachar Papini, Yaniv Sabo, Karmi Grushko – 17</a:t>
            </a:r>
            <a:r>
              <a:rPr lang="en-US" sz="1624" baseline="30000"/>
              <a:t>th</a:t>
            </a:r>
            <a:r>
              <a:rPr lang="en-US" sz="1624"/>
              <a:t> place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2009 Spain – Shachar Papini, Yaniv Sabo, Oshri Adler, Itai Levy – 7</a:t>
            </a:r>
            <a:r>
              <a:rPr lang="en-US" sz="1624" baseline="30000"/>
              <a:t>th</a:t>
            </a:r>
            <a:r>
              <a:rPr lang="en-US" sz="1624"/>
              <a:t> place </a:t>
            </a:r>
            <a:r>
              <a:rPr lang="en-US" sz="1624">
                <a:solidFill>
                  <a:srgbClr val="7F7F7F"/>
                </a:solidFill>
              </a:rPr>
              <a:t>(Silver)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2010 Spain - Shachar Papini, Yaniv Sabo, Karmi Grushko – 2</a:t>
            </a:r>
            <a:r>
              <a:rPr lang="en-US" sz="1624" baseline="30000"/>
              <a:t>nd</a:t>
            </a:r>
            <a:r>
              <a:rPr lang="en-US" sz="1624"/>
              <a:t> place </a:t>
            </a:r>
            <a:r>
              <a:rPr lang="en-US" sz="1624">
                <a:solidFill>
                  <a:srgbClr val="FFC000"/>
                </a:solidFill>
              </a:rPr>
              <a:t>(Gold)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2011 Spain – Omer Tabach, Tomer Fruman, Noa Korner – 16</a:t>
            </a:r>
            <a:r>
              <a:rPr lang="en-US" sz="1624" baseline="30000"/>
              <a:t>th</a:t>
            </a:r>
            <a:r>
              <a:rPr lang="en-US" sz="1624"/>
              <a:t> place 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2012 Spain – Idan Elad, Olivier Hoffman, Mike Harris – 12</a:t>
            </a:r>
            <a:r>
              <a:rPr lang="en-US" sz="1624" baseline="30000"/>
              <a:t>th</a:t>
            </a:r>
            <a:r>
              <a:rPr lang="en-US" sz="1624"/>
              <a:t> place </a:t>
            </a:r>
            <a:r>
              <a:rPr lang="en-US" sz="1624">
                <a:solidFill>
                  <a:srgbClr val="C00000"/>
                </a:solidFill>
              </a:rPr>
              <a:t>(Bronze)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2013 Spain – Alex Goltman, Oleg Zlotnik, Roei Gelbhart – 10</a:t>
            </a:r>
            <a:r>
              <a:rPr lang="en-US" sz="1624" baseline="30000"/>
              <a:t>th</a:t>
            </a:r>
            <a:r>
              <a:rPr lang="en-US" sz="1624"/>
              <a:t> place </a:t>
            </a:r>
            <a:r>
              <a:rPr lang="en-US" sz="1624">
                <a:solidFill>
                  <a:srgbClr val="C00000"/>
                </a:solidFill>
              </a:rPr>
              <a:t>(Bronze)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2014 Portugal – Eden Saig, Nofar Carmeli, Ori Brusilovsky – 15</a:t>
            </a:r>
            <a:r>
              <a:rPr lang="en-US" sz="1624" baseline="30000"/>
              <a:t>th</a:t>
            </a:r>
            <a:r>
              <a:rPr lang="en-US" sz="1624"/>
              <a:t> place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2015 Portugal – Omer Daniel, Aviram Magen, Itay Zukier – 18</a:t>
            </a:r>
            <a:r>
              <a:rPr lang="en-US" sz="1624" baseline="30000"/>
              <a:t>th</a:t>
            </a:r>
            <a:r>
              <a:rPr lang="en-US" sz="1624"/>
              <a:t> place</a:t>
            </a:r>
            <a:br>
              <a:rPr lang="en-US" sz="1624"/>
            </a:br>
            <a:r>
              <a:rPr lang="en-US" sz="1624"/>
              <a:t>	             Nitzan Tur, Ido Hakimi, Dima Kuznetsov – 38</a:t>
            </a:r>
            <a:r>
              <a:rPr lang="en-US" sz="1624" baseline="30000"/>
              <a:t>th</a:t>
            </a:r>
            <a:r>
              <a:rPr lang="en-US" sz="1624"/>
              <a:t> place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2016 Portugal – Omer Daniel, Aviram Magen, Itay Zukier – 15</a:t>
            </a:r>
            <a:r>
              <a:rPr lang="en-US" sz="1624" baseline="30000"/>
              <a:t>th</a:t>
            </a:r>
            <a:r>
              <a:rPr lang="en-US" sz="1624"/>
              <a:t> place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2017 Paris – Dean Leitersdorf , Vova Polosukhin, Artem Shtefan– 6</a:t>
            </a:r>
            <a:r>
              <a:rPr lang="en-US" sz="1624" baseline="30000"/>
              <a:t>th</a:t>
            </a:r>
            <a:r>
              <a:rPr lang="en-US" sz="1624"/>
              <a:t> place </a:t>
            </a:r>
            <a:r>
              <a:rPr lang="en-US" sz="1624">
                <a:solidFill>
                  <a:srgbClr val="7F7F7F"/>
                </a:solidFill>
              </a:rPr>
              <a:t>(Silver)</a:t>
            </a:r>
            <a:endParaRPr sz="2790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2018 Paris – Dean Leitersdorf , Vova Polosukhin, Artem Shtefan– 24</a:t>
            </a:r>
            <a:r>
              <a:rPr lang="en-US" sz="1624" baseline="30000"/>
              <a:t>th</a:t>
            </a:r>
            <a:r>
              <a:rPr lang="en-US" sz="1624"/>
              <a:t> place</a:t>
            </a:r>
            <a:br>
              <a:rPr lang="en-US" sz="1624"/>
            </a:br>
            <a:r>
              <a:rPr lang="en-US" sz="1624"/>
              <a:t>    	       Ilan Ben Danan, Shira Weiss, Evgenii Zheltonozhskii- 39</a:t>
            </a:r>
            <a:r>
              <a:rPr lang="en-US" sz="1624" baseline="30000"/>
              <a:t>th</a:t>
            </a:r>
            <a:r>
              <a:rPr lang="en-US" sz="1624"/>
              <a:t> place</a:t>
            </a:r>
            <a:endParaRPr sz="1624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2019 Paris – Evgenii Zheltonozhskii, Vova Polosukhin, Artem Shtefan– 11</a:t>
            </a:r>
            <a:r>
              <a:rPr lang="en-US" sz="1624" baseline="30000"/>
              <a:t>th</a:t>
            </a:r>
            <a:r>
              <a:rPr lang="en-US" sz="1624"/>
              <a:t> place </a:t>
            </a:r>
            <a:r>
              <a:rPr lang="en-US" sz="1624">
                <a:solidFill>
                  <a:srgbClr val="C00000"/>
                </a:solidFill>
              </a:rPr>
              <a:t>(Bronze)</a:t>
            </a:r>
            <a:br>
              <a:rPr lang="en-US" sz="1624"/>
            </a:br>
            <a:r>
              <a:rPr lang="en-US" sz="1624"/>
              <a:t>    	       Ron Hirsch, Michael Zaloziecki, Rui Jiang - 47</a:t>
            </a:r>
            <a:r>
              <a:rPr lang="en-US" sz="1624" baseline="30000"/>
              <a:t>th</a:t>
            </a:r>
            <a:r>
              <a:rPr lang="en-US" sz="1624"/>
              <a:t> place</a:t>
            </a:r>
            <a:endParaRPr sz="1624"/>
          </a:p>
          <a:p>
            <a:pPr marL="457200" lvl="0" indent="-3317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5"/>
              <a:buChar char="•"/>
            </a:pPr>
            <a:r>
              <a:rPr lang="en-US" sz="1624"/>
              <a:t>2020 Remote participation - Alon Feldman, Ido Zohar, Tom Herman - 28</a:t>
            </a:r>
            <a:r>
              <a:rPr lang="en-US" sz="1624" baseline="30000"/>
              <a:t>th</a:t>
            </a:r>
            <a:br>
              <a:rPr lang="en-US" sz="1624"/>
            </a:br>
            <a:r>
              <a:rPr lang="en-US" sz="1624"/>
              <a:t>		Tal Frankel, Tomer Cohen, Tomer Giladi - 37</a:t>
            </a:r>
            <a:r>
              <a:rPr lang="en-US" sz="1624" baseline="30000"/>
              <a:t>th</a:t>
            </a:r>
            <a:endParaRPr sz="142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7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SWERC 2020</a:t>
            </a:r>
            <a:endParaRPr/>
          </a:p>
        </p:txBody>
      </p:sp>
      <p:sp>
        <p:nvSpPr>
          <p:cNvPr id="255" name="Google Shape;255;p17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https://swerc.eu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Competition format</a:t>
            </a:r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Teams of three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One computer for each team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8-10 problems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5 hours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Limited reference materials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Automatic Judge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Teaching Language?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Competition Format (cont.)</a:t>
            </a:r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Programming languages: C, C++, Java, Python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will use C++ exclusively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Code editor of your choice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Eclipse, Codeblocks, vim, emacs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focus is on </a:t>
            </a:r>
            <a:r>
              <a:rPr lang="en-US" b="1"/>
              <a:t>efficient</a:t>
            </a:r>
            <a:r>
              <a:rPr lang="en-US"/>
              <a:t>, </a:t>
            </a:r>
            <a:r>
              <a:rPr lang="en-US" b="1"/>
              <a:t>correct </a:t>
            </a:r>
            <a:r>
              <a:rPr lang="en-US"/>
              <a:t>solutions.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Judge System</a:t>
            </a:r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During the competition, solutions are submitted to the automatic judge system and checked against predefined test cases.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Run time and memory use are usually very limited.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After submitting the solution, the following answers are possible: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B050"/>
              </a:buClr>
              <a:buSzPts val="2220"/>
              <a:buChar char="•"/>
            </a:pPr>
            <a:r>
              <a:rPr lang="en-US" sz="2220" b="1">
                <a:solidFill>
                  <a:srgbClr val="00B050"/>
                </a:solidFill>
              </a:rPr>
              <a:t>ACCEPTED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20"/>
              <a:buChar char="•"/>
            </a:pPr>
            <a:r>
              <a:rPr lang="en-US" sz="2220">
                <a:solidFill>
                  <a:srgbClr val="FF0000"/>
                </a:solidFill>
              </a:rPr>
              <a:t>COMPILE-ERROR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20"/>
              <a:buChar char="•"/>
            </a:pPr>
            <a:r>
              <a:rPr lang="en-US" sz="2220">
                <a:solidFill>
                  <a:srgbClr val="FF0000"/>
                </a:solidFill>
              </a:rPr>
              <a:t>TIME-LIMIT-EXCEEDED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20"/>
              <a:buChar char="•"/>
            </a:pPr>
            <a:r>
              <a:rPr lang="en-US" sz="2220">
                <a:solidFill>
                  <a:srgbClr val="FF0000"/>
                </a:solidFill>
              </a:rPr>
              <a:t>RUNTIME-ERROR</a:t>
            </a:r>
            <a:endParaRPr sz="222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20"/>
              <a:buChar char="•"/>
            </a:pPr>
            <a:r>
              <a:rPr lang="en-US" sz="2220">
                <a:solidFill>
                  <a:srgbClr val="FF0000"/>
                </a:solidFill>
              </a:rPr>
              <a:t>WRONG-ANSWER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220"/>
              <a:buChar char="•"/>
            </a:pPr>
            <a:r>
              <a:rPr lang="en-US" sz="2220">
                <a:solidFill>
                  <a:srgbClr val="FF0000"/>
                </a:solidFill>
              </a:rPr>
              <a:t>PRESENTATION-ERROR</a:t>
            </a:r>
            <a:endParaRPr/>
          </a:p>
          <a:p>
            <a:pPr marL="228600" lvl="0" indent="-64135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sz="259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ICPC Scoring and Ranking</a:t>
            </a:r>
            <a:endParaRPr/>
          </a:p>
        </p:txBody>
      </p:sp>
      <p:sp>
        <p:nvSpPr>
          <p:cNvPr id="279" name="Google Shape;279;p2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Teams are ranked by the </a:t>
            </a:r>
            <a:r>
              <a:rPr lang="en-US" sz="2590" b="1"/>
              <a:t>number of problems </a:t>
            </a:r>
            <a:r>
              <a:rPr lang="en-US" sz="2590"/>
              <a:t>solved.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 b="1"/>
              <a:t>Tie breaker</a:t>
            </a:r>
            <a:r>
              <a:rPr lang="en-US" sz="2590"/>
              <a:t>: Teams that solved the same amount of problems are ranked according to their </a:t>
            </a:r>
            <a:r>
              <a:rPr lang="en-US" sz="2590" i="1"/>
              <a:t>total time.</a:t>
            </a:r>
            <a:r>
              <a:rPr lang="en-US" sz="2590"/>
              <a:t> 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Total time is the sum of problem acceptance times </a:t>
            </a:r>
            <a:br>
              <a:rPr lang="en-US" sz="2220"/>
            </a:br>
            <a:r>
              <a:rPr lang="en-US" sz="2220"/>
              <a:t>+ 20 points of penalty for each unaccepted submission (only for problems that were eventually accepted)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Example: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en-US" sz="2220"/>
              <a:t>Total time=</a:t>
            </a:r>
            <a:br>
              <a:rPr lang="en-US" sz="2220"/>
            </a:br>
            <a:r>
              <a:rPr lang="en-US" sz="2220"/>
              <a:t>+40 (Acceptance time of A)</a:t>
            </a:r>
            <a:br>
              <a:rPr lang="en-US" sz="2220"/>
            </a:br>
            <a:r>
              <a:rPr lang="en-US" sz="2220"/>
              <a:t>+20 (Bad submission of A)</a:t>
            </a:r>
            <a:br>
              <a:rPr lang="en-US" sz="2220"/>
            </a:br>
            <a:r>
              <a:rPr lang="en-US" sz="2220"/>
              <a:t>+70 (Acceptance time of B)</a:t>
            </a:r>
            <a:br>
              <a:rPr lang="en-US" sz="2220"/>
            </a:br>
            <a:r>
              <a:rPr lang="en-US" sz="2220"/>
              <a:t>+20 (Bad submission of B)</a:t>
            </a:r>
            <a:br>
              <a:rPr lang="en-US" sz="2220"/>
            </a:br>
            <a:r>
              <a:rPr lang="en-US" sz="2220"/>
              <a:t>= 150</a:t>
            </a:r>
            <a:endParaRPr/>
          </a:p>
          <a:p>
            <a:pPr marL="685800" lvl="1" indent="-8763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 sz="2220"/>
          </a:p>
        </p:txBody>
      </p:sp>
      <p:graphicFrame>
        <p:nvGraphicFramePr>
          <p:cNvPr id="280" name="Google Shape;280;p21"/>
          <p:cNvGraphicFramePr/>
          <p:nvPr/>
        </p:nvGraphicFramePr>
        <p:xfrm>
          <a:off x="5413335" y="4093892"/>
          <a:ext cx="3102025" cy="2468940"/>
        </p:xfrm>
        <a:graphic>
          <a:graphicData uri="http://schemas.openxmlformats.org/drawingml/2006/table">
            <a:tbl>
              <a:tblPr firstRow="1" bandRow="1">
                <a:noFill/>
                <a:tableStyleId>{F17E7EBB-CEC4-4B61-862D-085764C35405}</a:tableStyleId>
              </a:tblPr>
              <a:tblGrid>
                <a:gridCol w="920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3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Time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Problem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Judge Answer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20min</a:t>
                      </a:r>
                      <a:endParaRPr sz="18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40min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65min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70min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95min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ACM ICPC – Eligibility</a:t>
            </a:r>
            <a:endParaRPr/>
          </a:p>
        </p:txBody>
      </p:sp>
      <p:grpSp>
        <p:nvGrpSpPr>
          <p:cNvPr id="286" name="Google Shape;286;p22"/>
          <p:cNvGrpSpPr/>
          <p:nvPr/>
        </p:nvGrpSpPr>
        <p:grpSpPr>
          <a:xfrm>
            <a:off x="628650" y="1540565"/>
            <a:ext cx="7886699" cy="4061581"/>
            <a:chOff x="0" y="0"/>
            <a:chExt cx="7886699" cy="4061581"/>
          </a:xfrm>
        </p:grpSpPr>
        <p:sp>
          <p:nvSpPr>
            <p:cNvPr id="287" name="Google Shape;287;p22"/>
            <p:cNvSpPr/>
            <p:nvPr/>
          </p:nvSpPr>
          <p:spPr>
            <a:xfrm>
              <a:off x="0" y="0"/>
              <a:ext cx="6072759" cy="73108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2"/>
            <p:cNvSpPr txBox="1"/>
            <p:nvPr/>
          </p:nvSpPr>
          <p:spPr>
            <a:xfrm>
              <a:off x="21413" y="21413"/>
              <a:ext cx="5198324" cy="68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Active student in the Technion next Winter semester?</a:t>
              </a:r>
              <a:b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-US"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Ineligible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if answer is no)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2"/>
            <p:cNvSpPr/>
            <p:nvPr/>
          </p:nvSpPr>
          <p:spPr>
            <a:xfrm>
              <a:off x="453485" y="832624"/>
              <a:ext cx="6072759" cy="73108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2"/>
            <p:cNvSpPr txBox="1"/>
            <p:nvPr/>
          </p:nvSpPr>
          <p:spPr>
            <a:xfrm>
              <a:off x="474898" y="854037"/>
              <a:ext cx="5101242" cy="68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Willing and </a:t>
              </a:r>
              <a:r>
                <a:rPr lang="en-US" sz="18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able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to participate?</a:t>
              </a:r>
              <a:b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-US"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Ineligible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if answer is no)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2"/>
            <p:cNvSpPr/>
            <p:nvPr/>
          </p:nvSpPr>
          <p:spPr>
            <a:xfrm>
              <a:off x="906970" y="1665248"/>
              <a:ext cx="6072759" cy="73108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2"/>
            <p:cNvSpPr txBox="1"/>
            <p:nvPr/>
          </p:nvSpPr>
          <p:spPr>
            <a:xfrm>
              <a:off x="928383" y="1686661"/>
              <a:ext cx="5101242" cy="68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first year of postsecondary studies &gt;= 201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b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-US" sz="1800" b="0" i="0" u="none" strike="noStrike" cap="none">
                  <a:solidFill>
                    <a:srgbClr val="6AA84F"/>
                  </a:solidFill>
                  <a:latin typeface="Calibri"/>
                  <a:ea typeface="Calibri"/>
                  <a:cs typeface="Calibri"/>
                  <a:sym typeface="Calibri"/>
                </a:rPr>
                <a:t>Eligible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if answer is yes)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2"/>
            <p:cNvSpPr/>
            <p:nvPr/>
          </p:nvSpPr>
          <p:spPr>
            <a:xfrm>
              <a:off x="1360455" y="2497872"/>
              <a:ext cx="6072759" cy="73108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2"/>
            <p:cNvSpPr txBox="1"/>
            <p:nvPr/>
          </p:nvSpPr>
          <p:spPr>
            <a:xfrm>
              <a:off x="1381868" y="2519285"/>
              <a:ext cx="5101242" cy="68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Born in 199</a:t>
              </a: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9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or later?</a:t>
              </a:r>
              <a:b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-US" sz="1800" b="0" i="0" u="none" strike="noStrike" cap="none">
                  <a:solidFill>
                    <a:srgbClr val="6AA84F"/>
                  </a:solidFill>
                  <a:latin typeface="Calibri"/>
                  <a:ea typeface="Calibri"/>
                  <a:cs typeface="Calibri"/>
                  <a:sym typeface="Calibri"/>
                </a:rPr>
                <a:t>Eligible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if answer is yes)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1813940" y="3330497"/>
              <a:ext cx="6072759" cy="731084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rgbClr val="E1E1E1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352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2"/>
            <p:cNvSpPr txBox="1"/>
            <p:nvPr/>
          </p:nvSpPr>
          <p:spPr>
            <a:xfrm>
              <a:off x="1835353" y="3351910"/>
              <a:ext cx="5101242" cy="688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More than 8 semesters of full-time study?</a:t>
              </a:r>
              <a:b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-US" sz="1800" b="0" i="0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Ineligible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if answer is yes)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5597553" y="534098"/>
              <a:ext cx="475205" cy="47520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lt1">
                <a:alpha val="89411"/>
              </a:schemeClr>
            </a:solidFill>
            <a:ln w="9525" cap="flat" cmpd="sng">
              <a:solidFill>
                <a:srgbClr val="599BD5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2"/>
            <p:cNvSpPr txBox="1"/>
            <p:nvPr/>
          </p:nvSpPr>
          <p:spPr>
            <a:xfrm>
              <a:off x="5704474" y="534098"/>
              <a:ext cx="261363" cy="357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2"/>
            <p:cNvSpPr/>
            <p:nvPr/>
          </p:nvSpPr>
          <p:spPr>
            <a:xfrm>
              <a:off x="6051039" y="1366722"/>
              <a:ext cx="475205" cy="47520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lt1">
                <a:alpha val="89411"/>
              </a:schemeClr>
            </a:solidFill>
            <a:ln w="9525" cap="flat" cmpd="sng">
              <a:solidFill>
                <a:srgbClr val="599BD5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2"/>
            <p:cNvSpPr txBox="1"/>
            <p:nvPr/>
          </p:nvSpPr>
          <p:spPr>
            <a:xfrm>
              <a:off x="6157960" y="1366722"/>
              <a:ext cx="261363" cy="357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>
              <a:off x="6504524" y="2187161"/>
              <a:ext cx="475205" cy="47520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lt1">
                <a:alpha val="89411"/>
              </a:schemeClr>
            </a:solidFill>
            <a:ln w="9525" cap="flat" cmpd="sng">
              <a:solidFill>
                <a:srgbClr val="599BD5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2"/>
            <p:cNvSpPr txBox="1"/>
            <p:nvPr/>
          </p:nvSpPr>
          <p:spPr>
            <a:xfrm>
              <a:off x="6611445" y="2187161"/>
              <a:ext cx="261363" cy="357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2"/>
            <p:cNvSpPr/>
            <p:nvPr/>
          </p:nvSpPr>
          <p:spPr>
            <a:xfrm>
              <a:off x="6958009" y="3027909"/>
              <a:ext cx="475205" cy="475205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chemeClr val="lt1">
                <a:alpha val="89411"/>
              </a:schemeClr>
            </a:solidFill>
            <a:ln w="9525" cap="flat" cmpd="sng">
              <a:solidFill>
                <a:srgbClr val="599BD5">
                  <a:alpha val="89411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2"/>
            <p:cNvSpPr txBox="1"/>
            <p:nvPr/>
          </p:nvSpPr>
          <p:spPr>
            <a:xfrm>
              <a:off x="7064930" y="3027909"/>
              <a:ext cx="261363" cy="3575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6650" tIns="26650" rIns="26650" bIns="266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22"/>
          <p:cNvSpPr txBox="1"/>
          <p:nvPr/>
        </p:nvSpPr>
        <p:spPr>
          <a:xfrm>
            <a:off x="628650" y="5942567"/>
            <a:ext cx="788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https://icpc.baylor.edu/download/regionals/rules/EligibilityDecisionTree-20</a:t>
            </a:r>
            <a:r>
              <a:rPr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20</a:t>
            </a:r>
            <a:r>
              <a:rPr lang="en-US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.pdf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1df7b0eef_2_8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Example Problems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Example: Lawn Mower 4954</a:t>
            </a:r>
            <a:endParaRPr/>
          </a:p>
        </p:txBody>
      </p:sp>
      <p:sp>
        <p:nvSpPr>
          <p:cNvPr id="317" name="Google Shape;317;p23"/>
          <p:cNvSpPr txBox="1">
            <a:spLocks noGrp="1"/>
          </p:cNvSpPr>
          <p:nvPr>
            <p:ph type="body" idx="1"/>
          </p:nvPr>
        </p:nvSpPr>
        <p:spPr>
          <a:xfrm>
            <a:off x="628650" y="1825626"/>
            <a:ext cx="7886700" cy="20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The grass field in a the stadium is 100m long, 75m wide. </a:t>
            </a:r>
            <a:endParaRPr/>
          </a:p>
          <a:p>
            <a:pPr marL="22860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The grass is mowed every week with special lawn mowers, always using the same strategy: 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First, they make a series of passes along the length of the field.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Then they do the same along the width of the field. </a:t>
            </a:r>
            <a:endParaRPr/>
          </a:p>
          <a:p>
            <a:pPr marL="68580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Char char="•"/>
            </a:pPr>
            <a:r>
              <a:rPr lang="en-US" sz="2040"/>
              <a:t>All passes are straight lines, parallel to the sides of the field.</a:t>
            </a:r>
            <a:endParaRPr/>
          </a:p>
          <a:p>
            <a:pPr marL="685800" lvl="1" indent="-99059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040"/>
          </a:p>
          <a:p>
            <a:pPr marL="22860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endParaRPr sz="2380"/>
          </a:p>
          <a:p>
            <a:pPr marL="685800" lvl="1" indent="-99059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None/>
            </a:pPr>
            <a:endParaRPr sz="2040"/>
          </a:p>
        </p:txBody>
      </p:sp>
      <p:pic>
        <p:nvPicPr>
          <p:cNvPr id="318" name="Google Shape;31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98247" y="4058755"/>
            <a:ext cx="5370652" cy="236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Lawn Mower 4954 (cont.)</a:t>
            </a:r>
            <a:endParaRPr/>
          </a:p>
        </p:txBody>
      </p:sp>
      <p:sp>
        <p:nvSpPr>
          <p:cNvPr id="324" name="Google Shape;324;p24"/>
          <p:cNvSpPr txBox="1">
            <a:spLocks noGrp="1"/>
          </p:cNvSpPr>
          <p:nvPr>
            <p:ph type="body" idx="1"/>
          </p:nvPr>
        </p:nvSpPr>
        <p:spPr>
          <a:xfrm>
            <a:off x="628650" y="4259484"/>
            <a:ext cx="78867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new gardner likes to choose random starting positions for each of his passes.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He is afraid of not doing a good job and being fired, so he has asked you to help him. </a:t>
            </a:r>
            <a:endParaRPr/>
          </a:p>
        </p:txBody>
      </p:sp>
      <p:pic>
        <p:nvPicPr>
          <p:cNvPr id="325" name="Google Shape;3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6673" y="1577060"/>
            <a:ext cx="5370652" cy="2369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Lawn Mower 4954 (cont.)</a:t>
            </a:r>
            <a:endParaRPr/>
          </a:p>
        </p:txBody>
      </p:sp>
      <p:sp>
        <p:nvSpPr>
          <p:cNvPr id="331" name="Google Shape;331;p2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Write a program to make sure that the grass in the field is perfectly cut: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All parts of the field have to be mowed at least once when the mower goes from end to end, and again when the mower goes from side to side.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grass field in a the stadium is 100m long, 75m wide.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332" name="Google Shape;33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3321" y="4406780"/>
            <a:ext cx="4317358" cy="1905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Lawn Mower 4954 – Input </a:t>
            </a:r>
            <a:endParaRPr/>
          </a:p>
        </p:txBody>
      </p:sp>
      <p:sp>
        <p:nvSpPr>
          <p:cNvPr id="338" name="Google Shape;338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84" t="-3799" r="-15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Lawn Mower 4954 – Sample Input</a:t>
            </a:r>
            <a:endParaRPr/>
          </a:p>
        </p:txBody>
      </p:sp>
      <p:sp>
        <p:nvSpPr>
          <p:cNvPr id="344" name="Google Shape;344;p2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8 11 10.0 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0.0 10.0 20.0 30.0 40.0 50.0 60.0 70.0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0.0 10.0 20.0 30.0 40.0 50.0 60.0 70.0 80.0 90.0 100.0</a:t>
            </a:r>
            <a:br>
              <a:rPr lang="en-US"/>
            </a:br>
            <a:r>
              <a:rPr lang="en-US">
                <a:solidFill>
                  <a:srgbClr val="C00000"/>
                </a:solidFill>
              </a:rPr>
              <a:t>(Output: YES)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4 5 20.0 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60.0 10.0 30.0 50.0 </a:t>
            </a:r>
            <a:br>
              <a:rPr lang="en-US" sz="2400"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30.0 10.0 90.0 50.0 70.0 </a:t>
            </a:r>
            <a:br>
              <a:rPr lang="en-US"/>
            </a:br>
            <a:r>
              <a:rPr lang="en-US">
                <a:solidFill>
                  <a:srgbClr val="C00000"/>
                </a:solidFill>
              </a:rPr>
              <a:t>(Output: NO)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Agnda</a:t>
            </a:r>
            <a:endParaRPr/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500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Workshop Goals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Overview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Class Work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Homework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Final Competition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Introduction to ACM-ICPC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Warm-up problems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800"/>
              <a:buNone/>
            </a:pPr>
            <a:r>
              <a:rPr lang="en-US">
                <a:solidFill>
                  <a:srgbClr val="A5A5A5"/>
                </a:solidFill>
              </a:rPr>
              <a:t>break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Warm-up competition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04" name="Google Shape;10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6136" y="2751825"/>
            <a:ext cx="2619214" cy="174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96136" y="870747"/>
            <a:ext cx="2619214" cy="1746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6136" y="4632903"/>
            <a:ext cx="2619214" cy="1746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Lawn Mower 4954</a:t>
            </a:r>
            <a:endParaRPr/>
          </a:p>
        </p:txBody>
      </p:sp>
      <p:sp>
        <p:nvSpPr>
          <p:cNvPr id="350" name="Google Shape;350;p2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Any ideas?</a:t>
            </a:r>
            <a:endParaRPr/>
          </a:p>
        </p:txBody>
      </p:sp>
      <p:pic>
        <p:nvPicPr>
          <p:cNvPr id="351" name="Google Shape;3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451" y="4648900"/>
            <a:ext cx="4286080" cy="16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7969" y="4403955"/>
            <a:ext cx="4917380" cy="190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Lawn Mower 4954 – Solution</a:t>
            </a:r>
            <a:endParaRPr/>
          </a:p>
        </p:txBody>
      </p:sp>
      <p:sp>
        <p:nvSpPr>
          <p:cNvPr id="358" name="Google Shape;358;p2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89" t="-2239" r="-77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/>
          <p:nvPr/>
        </p:nvSpPr>
        <p:spPr>
          <a:xfrm>
            <a:off x="179506" y="116625"/>
            <a:ext cx="4392600" cy="7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#include &lt;iostream&gt;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#include &lt;algorithm&gt;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#define MAX 1001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using namespace std;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int main()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int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ny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double w;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double x[MAX], y[MAX];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&gt;&gt;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ny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&gt;&gt; w;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((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)&amp;&amp;(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ny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== 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&amp;&amp;(w == 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++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&gt;&gt; x[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ny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++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cin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&gt;&gt; y[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sort(x,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x+nx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sort(y, </a:t>
            </a:r>
            <a:r>
              <a:rPr lang="en-US" sz="1500" b="0" i="0" u="none" strike="noStrike" cap="none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y+ny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((x[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]&gt;w/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)||(x[nx-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]&lt;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75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-w/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)||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(y[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]&gt;w/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)||(y[ny-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]&lt;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-w/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0"/>
          <p:cNvSpPr txBox="1"/>
          <p:nvPr/>
        </p:nvSpPr>
        <p:spPr>
          <a:xfrm>
            <a:off x="4643450" y="111150"/>
            <a:ext cx="7058100" cy="6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500" b="0" i="1" u="none" strike="noStrike" cap="none" dirty="0">
                <a:solidFill>
                  <a:srgbClr val="00AA00"/>
                </a:solidFill>
                <a:latin typeface="Consolas"/>
                <a:ea typeface="Consolas"/>
                <a:cs typeface="Consolas"/>
                <a:sym typeface="Consolas"/>
              </a:rPr>
              <a:t>"NO"</a:t>
            </a:r>
            <a:r>
              <a:rPr lang="en-US" sz="15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5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endl</a:t>
            </a:r>
            <a:r>
              <a:rPr lang="en-US" sz="15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nx-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++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(x[i+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]-x[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&gt; w)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500" b="0" i="1" u="none" strike="noStrike" cap="none" dirty="0">
                <a:solidFill>
                  <a:srgbClr val="00AA00"/>
                </a:solidFill>
                <a:latin typeface="Consolas"/>
                <a:ea typeface="Consolas"/>
                <a:cs typeface="Consolas"/>
                <a:sym typeface="Consolas"/>
              </a:rPr>
              <a:t>"NO"</a:t>
            </a:r>
            <a:r>
              <a:rPr lang="en-US" sz="15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5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endl</a:t>
            </a:r>
            <a:r>
              <a:rPr lang="en-US" sz="15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!= nx-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ny-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 ++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{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(y[i+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]-y[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&gt; w)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{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500" b="0" i="1" u="none" strike="noStrike" cap="none" dirty="0">
                <a:solidFill>
                  <a:srgbClr val="00AA00"/>
                </a:solidFill>
                <a:latin typeface="Consolas"/>
                <a:ea typeface="Consolas"/>
                <a:cs typeface="Consolas"/>
                <a:sym typeface="Consolas"/>
              </a:rPr>
              <a:t>"NO"</a:t>
            </a:r>
            <a:r>
              <a:rPr lang="en-US" sz="15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5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endl</a:t>
            </a:r>
            <a:r>
              <a:rPr lang="en-US" sz="15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!= ny-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5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500" b="0" i="1" u="none" strike="noStrike" cap="none" dirty="0">
                <a:solidFill>
                  <a:srgbClr val="00AA00"/>
                </a:solidFill>
                <a:latin typeface="Consolas"/>
                <a:ea typeface="Consolas"/>
                <a:cs typeface="Consolas"/>
                <a:sym typeface="Consolas"/>
              </a:rPr>
              <a:t>"YES"</a:t>
            </a:r>
            <a:r>
              <a:rPr lang="en-US" sz="15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500" b="0" i="1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endl</a:t>
            </a:r>
            <a:r>
              <a:rPr lang="en-US" sz="1500" b="0" i="1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500" b="0" i="0" u="none" strike="noStrike" cap="none" dirty="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00" b="0" i="0" u="none" strike="noStrike" cap="none" dirty="0">
                <a:solidFill>
                  <a:srgbClr val="80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30"/>
          <p:cNvCxnSpPr/>
          <p:nvPr/>
        </p:nvCxnSpPr>
        <p:spPr>
          <a:xfrm>
            <a:off x="4486275" y="-179475"/>
            <a:ext cx="57300" cy="72153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Conclusions from the Code</a:t>
            </a:r>
            <a:endParaRPr/>
          </a:p>
        </p:txBody>
      </p:sp>
      <p:sp>
        <p:nvSpPr>
          <p:cNvPr id="371" name="Google Shape;371;p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Input/Output should be as simple as possible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No need to check for input errors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Pay attention to edge cases!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Feel free to copy and paste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Simple variable names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Sometimes you do have to refactor your code and solve bugs. Look for the sweet spot between quick writing and code clarity.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Complexity in the Competition</a:t>
            </a:r>
            <a:endParaRPr/>
          </a:p>
        </p:txBody>
      </p:sp>
      <p:sp>
        <p:nvSpPr>
          <p:cNvPr id="377" name="Google Shape;377;p32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444" t="-35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Additional Materials</a:t>
            </a:r>
            <a:endParaRPr/>
          </a:p>
        </p:txBody>
      </p:sp>
      <p:sp>
        <p:nvSpPr>
          <p:cNvPr id="383" name="Google Shape;383;p33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ACM-ICPC, contestants are only allowed to use C++ and the STL data structures (or Java and the standard library)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official documentation of C++ and STL is given in the competition.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 addition, you are allowed to bring up to 25 pages of printed materials.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 good reference sheet is very useful in the competition!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We recommend starting to gather materials now.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6823 - Counting Substhreengs</a:t>
            </a:r>
            <a:endParaRPr/>
          </a:p>
        </p:txBody>
      </p:sp>
      <p:sp>
        <p:nvSpPr>
          <p:cNvPr id="389" name="Google Shape;389;p3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Substrings are strings formed by choosing a subset of contiguous characters from a string (This is well known)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</a:t>
            </a:r>
            <a:r>
              <a:rPr lang="en-US" i="1"/>
              <a:t>Substhreeng</a:t>
            </a:r>
            <a:r>
              <a:rPr lang="en-US"/>
              <a:t> is a substring which complies to the following additional requirements: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It is non-empty, and composed entirely of base 10 digits.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Interpreted in base 10 (allowing extra leading zeros), the resulting integer is a multiple of 3.</a:t>
            </a:r>
            <a:endParaRPr/>
          </a:p>
        </p:txBody>
      </p:sp>
      <p:pic>
        <p:nvPicPr>
          <p:cNvPr id="390" name="Google Shape;390;p34" descr="http://us.cdn3.123rf.com/168nwm/chudtsankov/chudtsankov1208/chudtsankov120800056/14758385-number-three-funny-cartoon-mascot-charac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9776" y="365126"/>
            <a:ext cx="714703" cy="121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Example</a:t>
            </a:r>
            <a:endParaRPr/>
          </a:p>
        </p:txBody>
      </p:sp>
      <p:sp>
        <p:nvSpPr>
          <p:cNvPr id="396" name="Google Shape;396;p3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string ‘130a303’ contains 9 substhreengs: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</a:t>
            </a:r>
            <a:r>
              <a:rPr lang="en-US" b="1">
                <a:solidFill>
                  <a:srgbClr val="FF0000"/>
                </a:solidFill>
              </a:rPr>
              <a:t>3</a:t>
            </a:r>
            <a:r>
              <a:rPr lang="en-US"/>
              <a:t>0a303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</a:t>
            </a:r>
            <a:r>
              <a:rPr lang="en-US" b="1">
                <a:solidFill>
                  <a:srgbClr val="FF0000"/>
                </a:solidFill>
              </a:rPr>
              <a:t>30</a:t>
            </a:r>
            <a:r>
              <a:rPr lang="en-US"/>
              <a:t>a303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13</a:t>
            </a:r>
            <a:r>
              <a:rPr lang="en-US" b="1">
                <a:solidFill>
                  <a:srgbClr val="FF0000"/>
                </a:solidFill>
              </a:rPr>
              <a:t>0</a:t>
            </a:r>
            <a:r>
              <a:rPr lang="en-US"/>
              <a:t>a303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130a</a:t>
            </a:r>
            <a:r>
              <a:rPr lang="en-US" b="1">
                <a:solidFill>
                  <a:srgbClr val="FF0000"/>
                </a:solidFill>
              </a:rPr>
              <a:t>3</a:t>
            </a:r>
            <a:r>
              <a:rPr lang="en-US"/>
              <a:t>03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130a</a:t>
            </a:r>
            <a:r>
              <a:rPr lang="en-US" b="1">
                <a:solidFill>
                  <a:srgbClr val="FF0000"/>
                </a:solidFill>
              </a:rPr>
              <a:t>30</a:t>
            </a:r>
            <a:r>
              <a:rPr lang="en-US"/>
              <a:t>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130a</a:t>
            </a:r>
            <a:r>
              <a:rPr lang="en-US" b="1">
                <a:solidFill>
                  <a:srgbClr val="FF0000"/>
                </a:solidFill>
              </a:rPr>
              <a:t>303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130a3</a:t>
            </a:r>
            <a:r>
              <a:rPr lang="en-US" b="1">
                <a:solidFill>
                  <a:srgbClr val="FF0000"/>
                </a:solidFill>
              </a:rPr>
              <a:t>0</a:t>
            </a:r>
            <a:r>
              <a:rPr lang="en-US"/>
              <a:t>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130a30</a:t>
            </a:r>
            <a:r>
              <a:rPr lang="en-US" b="1">
                <a:solidFill>
                  <a:srgbClr val="FF0000"/>
                </a:solidFill>
              </a:rPr>
              <a:t>3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130a3</a:t>
            </a:r>
            <a:r>
              <a:rPr lang="en-US" b="1">
                <a:solidFill>
                  <a:srgbClr val="FF0000"/>
                </a:solidFill>
              </a:rPr>
              <a:t>03</a:t>
            </a:r>
            <a:endParaRPr/>
          </a:p>
        </p:txBody>
      </p:sp>
      <p:pic>
        <p:nvPicPr>
          <p:cNvPr id="397" name="Google Shape;397;p35" descr="http://us.cdn3.123rf.com/168nwm/chudtsankov/chudtsankov1208/chudtsankov120800056/14758385-number-three-funny-cartoon-mascot-charac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9776" y="365126"/>
            <a:ext cx="714703" cy="121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Input/Output</a:t>
            </a:r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Input</a:t>
            </a:r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620" t="-3434" r="-393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405" name="Google Shape;405;p36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Output</a:t>
            </a:r>
            <a:endParaRPr/>
          </a:p>
        </p:txBody>
      </p:sp>
      <p:sp>
        <p:nvSpPr>
          <p:cNvPr id="406" name="Google Shape;406;p36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604" t="-2403" r="-423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407" name="Google Shape;407;p36" descr="http://us.cdn3.123rf.com/168nwm/chudtsankov/chudtsankov1208/chudtsankov120800056/14758385-number-three-funny-cartoon-mascot-character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9776" y="365126"/>
            <a:ext cx="714703" cy="121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Input/Output</a:t>
            </a:r>
            <a:endParaRPr/>
          </a:p>
        </p:txBody>
      </p:sp>
      <p:sp>
        <p:nvSpPr>
          <p:cNvPr id="413" name="Google Shape;413;p37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Input</a:t>
            </a:r>
            <a:endParaRPr/>
          </a:p>
        </p:txBody>
      </p:sp>
      <p:sp>
        <p:nvSpPr>
          <p:cNvPr id="414" name="Google Shape;414;p37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130a303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0000000000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icpc2014regional </a:t>
            </a:r>
            <a:endParaRPr/>
          </a:p>
        </p:txBody>
      </p:sp>
      <p:sp>
        <p:nvSpPr>
          <p:cNvPr id="415" name="Google Shape;415;p37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Output</a:t>
            </a:r>
            <a:endParaRPr/>
          </a:p>
        </p:txBody>
      </p:sp>
      <p:sp>
        <p:nvSpPr>
          <p:cNvPr id="416" name="Google Shape;416;p37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9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55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</a:t>
            </a:r>
            <a:endParaRPr/>
          </a:p>
        </p:txBody>
      </p:sp>
      <p:pic>
        <p:nvPicPr>
          <p:cNvPr id="417" name="Google Shape;417;p37" descr="http://us.cdn3.123rf.com/168nwm/chudtsankov/chudtsankov1208/chudtsankov120800056/14758385-number-three-funny-cartoon-mascot-charac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9776" y="365126"/>
            <a:ext cx="714703" cy="121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Workshop Goals</a:t>
            </a:r>
            <a:endParaRPr/>
          </a:p>
        </p:txBody>
      </p:sp>
      <p:sp>
        <p:nvSpPr>
          <p:cNvPr id="113" name="Google Shape;113;p4"/>
          <p:cNvSpPr txBox="1">
            <a:spLocks noGrp="1"/>
          </p:cNvSpPr>
          <p:nvPr>
            <p:ph type="body" idx="1"/>
          </p:nvPr>
        </p:nvSpPr>
        <p:spPr>
          <a:xfrm>
            <a:off x="628650" y="4143737"/>
            <a:ext cx="7886700" cy="20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Get hands-on experience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Develop intuition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Sharpen your programming and team-work skills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Char char="•"/>
            </a:pPr>
            <a:r>
              <a:rPr lang="en-US">
                <a:solidFill>
                  <a:srgbClr val="0070C0"/>
                </a:solidFill>
              </a:rPr>
              <a:t>Have fun!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grpSp>
        <p:nvGrpSpPr>
          <p:cNvPr id="114" name="Google Shape;114;p4"/>
          <p:cNvGrpSpPr/>
          <p:nvPr/>
        </p:nvGrpSpPr>
        <p:grpSpPr>
          <a:xfrm>
            <a:off x="888395" y="1691133"/>
            <a:ext cx="7367209" cy="2104917"/>
            <a:chOff x="259745" y="444"/>
            <a:chExt cx="7367209" cy="2104917"/>
          </a:xfrm>
        </p:grpSpPr>
        <p:sp>
          <p:nvSpPr>
            <p:cNvPr id="115" name="Google Shape;115;p4"/>
            <p:cNvSpPr/>
            <p:nvPr/>
          </p:nvSpPr>
          <p:spPr>
            <a:xfrm>
              <a:off x="259745" y="444"/>
              <a:ext cx="3508195" cy="2104917"/>
            </a:xfrm>
            <a:prstGeom prst="rect">
              <a:avLst/>
            </a:prstGeom>
            <a:solidFill>
              <a:srgbClr val="599BD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 txBox="1"/>
            <p:nvPr/>
          </p:nvSpPr>
          <p:spPr>
            <a:xfrm>
              <a:off x="259745" y="444"/>
              <a:ext cx="3508195" cy="2104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rPr lang="en-US" sz="3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Introduction to competitive programming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118759" y="444"/>
              <a:ext cx="3508195" cy="2104917"/>
            </a:xfrm>
            <a:prstGeom prst="rect">
              <a:avLst/>
            </a:prstGeom>
            <a:solidFill>
              <a:srgbClr val="6FAB46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 txBox="1"/>
            <p:nvPr/>
          </p:nvSpPr>
          <p:spPr>
            <a:xfrm>
              <a:off x="4118759" y="444"/>
              <a:ext cx="3508195" cy="2104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r>
                <a:rPr lang="en-US" sz="3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Assemble a team for the ACM-ICPC regionals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6823 - Counting Substhreengs</a:t>
            </a:r>
            <a:endParaRPr/>
          </a:p>
        </p:txBody>
      </p:sp>
      <p:sp>
        <p:nvSpPr>
          <p:cNvPr id="423" name="Google Shape;423;p3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US" sz="4000"/>
              <a:t>Any Ideas?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How Can We Solve It?</a:t>
            </a:r>
            <a:endParaRPr/>
          </a:p>
        </p:txBody>
      </p:sp>
      <p:sp>
        <p:nvSpPr>
          <p:cNvPr id="430" name="Google Shape;430;p3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89" t="-22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  <p:pic>
        <p:nvPicPr>
          <p:cNvPr id="431" name="Google Shape;431;p39" descr="http://us.cdn3.123rf.com/168nwm/chudtsankov/chudtsankov1208/chudtsankov120800056/14758385-number-three-funny-cartoon-mascot-characte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9776" y="365126"/>
            <a:ext cx="714703" cy="121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20144</a:t>
            </a:r>
            <a:endParaRPr/>
          </a:p>
        </p:txBody>
      </p:sp>
      <p:graphicFrame>
        <p:nvGraphicFramePr>
          <p:cNvPr id="437" name="Google Shape;437;p40"/>
          <p:cNvGraphicFramePr/>
          <p:nvPr/>
        </p:nvGraphicFramePr>
        <p:xfrm>
          <a:off x="628650" y="1825625"/>
          <a:ext cx="7886700" cy="1371630"/>
        </p:xfrm>
        <a:graphic>
          <a:graphicData uri="http://schemas.openxmlformats.org/drawingml/2006/table">
            <a:tbl>
              <a:tblPr bandRow="1">
                <a:noFill/>
                <a:tableStyleId>{3DAFFBFE-CA19-496B-887B-68602AA28DED}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Original Number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2 0 1 4 4  </a:t>
                      </a:r>
                      <a:endParaRPr sz="2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Prefix Sum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2 2 3 7 11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Prefix Sum mod 3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2 2 0 1 2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8" name="Google Shape;438;p40" descr="http://us.cdn3.123rf.com/168nwm/chudtsankov/chudtsankov1208/chudtsankov120800056/14758385-number-three-funny-cartoon-mascot-charac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9776" y="365126"/>
            <a:ext cx="714703" cy="121282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0"/>
          <p:cNvSpPr/>
          <p:nvPr/>
        </p:nvSpPr>
        <p:spPr>
          <a:xfrm>
            <a:off x="668406" y="2345635"/>
            <a:ext cx="7243200" cy="31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40"/>
          <p:cNvSpPr/>
          <p:nvPr/>
        </p:nvSpPr>
        <p:spPr>
          <a:xfrm>
            <a:off x="668406" y="2771430"/>
            <a:ext cx="7243200" cy="318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20144</a:t>
            </a:r>
            <a:endParaRPr/>
          </a:p>
        </p:txBody>
      </p:sp>
      <p:graphicFrame>
        <p:nvGraphicFramePr>
          <p:cNvPr id="446" name="Google Shape;446;p41"/>
          <p:cNvGraphicFramePr/>
          <p:nvPr/>
        </p:nvGraphicFramePr>
        <p:xfrm>
          <a:off x="628650" y="1825625"/>
          <a:ext cx="7886700" cy="1371630"/>
        </p:xfrm>
        <a:graphic>
          <a:graphicData uri="http://schemas.openxmlformats.org/drawingml/2006/table">
            <a:tbl>
              <a:tblPr bandRow="1">
                <a:noFill/>
                <a:tableStyleId>{3DAFFBFE-CA19-496B-887B-68602AA28DED}</a:tableStyleId>
              </a:tblPr>
              <a:tblGrid>
                <a:gridCol w="3943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Original Number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2 0 1 4 4  </a:t>
                      </a:r>
                      <a:endParaRPr sz="2400" u="none" strike="noStrike" cap="none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Prefix Sum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0 2 2 3 7 11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Prefix Sum mod 3</a:t>
                      </a:r>
                      <a:endParaRPr sz="2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0 2 2 0 1 2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47" name="Google Shape;447;p41"/>
          <p:cNvSpPr txBox="1"/>
          <p:nvPr/>
        </p:nvSpPr>
        <p:spPr>
          <a:xfrm>
            <a:off x="1027133" y="3895595"/>
            <a:ext cx="5560800" cy="17505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41" descr="http://us.cdn3.123rf.com/168nwm/chudtsankov/chudtsankov1208/chudtsankov120800056/14758385-number-three-funny-cartoon-mascot-characte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49776" y="365126"/>
            <a:ext cx="714703" cy="121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/>
          <p:nvPr/>
        </p:nvSpPr>
        <p:spPr>
          <a:xfrm>
            <a:off x="209363" y="225270"/>
            <a:ext cx="7584900" cy="655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400" b="0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main() {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string S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cin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S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"$"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		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long </a:t>
            </a:r>
            <a:r>
              <a:rPr lang="en-US" sz="1400" b="1" i="0" u="none" strike="noStrike" cap="none" dirty="0" err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total_substhreengs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vector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long long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hist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hist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int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digit_sum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		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unsigned int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400" b="1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 ++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])-</a:t>
            </a:r>
            <a:r>
              <a:rPr lang="en-US" sz="1400" b="0" i="0" u="none" strike="noStrike" cap="none" dirty="0">
                <a:solidFill>
                  <a:srgbClr val="0070C0"/>
                </a:solidFill>
                <a:latin typeface="Consolas"/>
                <a:ea typeface="Consolas"/>
                <a:cs typeface="Consolas"/>
                <a:sym typeface="Consolas"/>
              </a:rPr>
              <a:t>'0'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&amp;&amp; (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 {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digit_sum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digit_sum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%=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3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hist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digit_sum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]++;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			}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else 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k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k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k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++) {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	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total_substhreengs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hist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]*(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hist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]-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)/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}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hist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vector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long long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hist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	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digit_sum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	}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total_substhreengs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&lt;&lt;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1" i="0" u="none" strike="noStrike" cap="none" dirty="0" err="1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endl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400" b="1" i="0" u="none" strike="noStrike" cap="none" dirty="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</a:t>
            </a: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42" descr="http://us.cdn3.123rf.com/168nwm/chudtsankov/chudtsankov1208/chudtsankov120800056/14758385-number-three-funny-cartoon-mascot-charact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9776" y="365126"/>
            <a:ext cx="714703" cy="1212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4507 – Darts</a:t>
            </a:r>
            <a:endParaRPr/>
          </a:p>
        </p:txBody>
      </p:sp>
      <p:pic>
        <p:nvPicPr>
          <p:cNvPr id="460" name="Google Shape;460;p43" descr="C:\Users\user\Desktop\pdc_dart_board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b="16118"/>
          <a:stretch/>
        </p:blipFill>
        <p:spPr>
          <a:xfrm>
            <a:off x="2293256" y="1418566"/>
            <a:ext cx="4905000" cy="25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/>
        </p:nvSpPr>
        <p:spPr>
          <a:xfrm>
            <a:off x="495300" y="4291445"/>
            <a:ext cx="82296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Players start with a score of N points (typically, N = 501) and take turns throwing darts.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score of each player decreases by the value of the section hit by the dart, unless the score becomes negative, in which case it remains unchanged.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first player to reach a score of 0 wins.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4507 – Darts</a:t>
            </a:r>
            <a:endParaRPr/>
          </a:p>
        </p:txBody>
      </p:sp>
      <p:sp>
        <p:nvSpPr>
          <p:cNvPr id="467" name="Google Shape;467;p4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Player A throws the darts at random, and consequently they land with equal probability in each of the sections of the dartboard.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Player B aims at a certain section, the dart has the same probability of landing in the correct one as in each of the two adjacent ones (the neighboring regions to the left and right).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Moreover, he is completely aware of his ability and sober enough to aim at the section that maximizes his probability of winning</a:t>
            </a:r>
            <a:endParaRPr/>
          </a:p>
        </p:txBody>
      </p:sp>
      <p:pic>
        <p:nvPicPr>
          <p:cNvPr id="468" name="Google Shape;46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7489" y="361951"/>
            <a:ext cx="1218069" cy="180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4507 – Darts</a:t>
            </a:r>
            <a:endParaRPr/>
          </a:p>
        </p:txBody>
      </p:sp>
      <p:sp>
        <p:nvSpPr>
          <p:cNvPr id="474" name="Google Shape;474;p4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Given the initial score of both players, can you determine the probability that the first player wins? Of course, being the first to throw a dart might be advantageous, so the answer depends on who plays first. </a:t>
            </a:r>
            <a:endParaRPr/>
          </a:p>
        </p:txBody>
      </p:sp>
      <p:pic>
        <p:nvPicPr>
          <p:cNvPr id="475" name="Google Shape;47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7489" y="361951"/>
            <a:ext cx="1218069" cy="180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6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b="1"/>
              <a:t>4507 – Darts</a:t>
            </a:r>
            <a:endParaRPr/>
          </a:p>
        </p:txBody>
      </p:sp>
      <p:sp>
        <p:nvSpPr>
          <p:cNvPr id="481" name="Google Shape;481;p4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89" t="-22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482" name="Google Shape;482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489" y="361951"/>
            <a:ext cx="1218069" cy="180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Recurrence </a:t>
            </a:r>
            <a:endParaRPr/>
          </a:p>
        </p:txBody>
      </p:sp>
      <p:sp>
        <p:nvSpPr>
          <p:cNvPr id="488" name="Google Shape;488;p4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8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489" name="Google Shape;48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489" y="361951"/>
            <a:ext cx="1218069" cy="180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Administration</a:t>
            </a:r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3 Academic Points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Prerequisites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Data Structures 1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Algorithms 1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(Or equivalent courses in other departments)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”</a:t>
            </a:r>
            <a:r>
              <a:rPr lang="en-US" dirty="0" err="1"/>
              <a:t>Reshima</a:t>
            </a:r>
            <a:r>
              <a:rPr lang="en-US" dirty="0"/>
              <a:t> </a:t>
            </a:r>
            <a:r>
              <a:rPr lang="en-US" dirty="0" err="1"/>
              <a:t>Alef</a:t>
            </a:r>
            <a:r>
              <a:rPr lang="en-US" dirty="0"/>
              <a:t>”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The course is not considered as a project or seminar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Manual registration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Tuesdays 16:30-19:30</a:t>
            </a:r>
            <a:r>
              <a:rPr lang="en-US"/>
              <a:t>, Frontal </a:t>
            </a:r>
            <a:r>
              <a:rPr lang="en-US" dirty="0"/>
              <a:t>and Online</a:t>
            </a:r>
            <a:endParaRPr dirty="0"/>
          </a:p>
          <a:p>
            <a:pPr marL="685800" lvl="1" indent="-2921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Mandatory!</a:t>
            </a:r>
            <a:endParaRPr dirty="0"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495" name="Google Shape;495;p48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389" t="-223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496" name="Google Shape;496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7489" y="361951"/>
            <a:ext cx="1218069" cy="180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3089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alibri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502" name="Google Shape;502;p49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283" t="-2922" b="-145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503" name="Google Shape;503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97489" y="361951"/>
            <a:ext cx="1218069" cy="180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0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Notes</a:t>
            </a:r>
            <a:endParaRPr/>
          </a:p>
        </p:txBody>
      </p:sp>
      <p:sp>
        <p:nvSpPr>
          <p:cNvPr id="509" name="Google Shape;509;p50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389" t="-1958" r="-146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510" name="Google Shape;510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7489" y="361951"/>
            <a:ext cx="1218069" cy="1801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99b9bf632_0_0"/>
          <p:cNvSpPr/>
          <p:nvPr/>
        </p:nvSpPr>
        <p:spPr>
          <a:xfrm>
            <a:off x="1" y="-3919"/>
            <a:ext cx="6486900" cy="6861900"/>
          </a:xfrm>
          <a:prstGeom prst="rect">
            <a:avLst/>
          </a:prstGeom>
          <a:gradFill>
            <a:gsLst>
              <a:gs pos="0">
                <a:srgbClr val="4472C3">
                  <a:alpha val="81568"/>
                </a:srgbClr>
              </a:gs>
              <a:gs pos="25000">
                <a:srgbClr val="4472C4">
                  <a:alpha val="60000"/>
                </a:srgbClr>
              </a:gs>
              <a:gs pos="94000">
                <a:srgbClr val="AEABAB"/>
              </a:gs>
              <a:gs pos="100000">
                <a:srgbClr val="AEABAB"/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g1199b9bf632_0_0"/>
          <p:cNvPicPr preferRelativeResize="0"/>
          <p:nvPr/>
        </p:nvPicPr>
        <p:blipFill rotWithShape="1">
          <a:blip r:embed="rId3">
            <a:alphaModFix/>
          </a:blip>
          <a:srcRect l="25043"/>
          <a:stretch/>
        </p:blipFill>
        <p:spPr>
          <a:xfrm flipH="1">
            <a:off x="-2" y="-3919"/>
            <a:ext cx="9144000" cy="686191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199b9bf632_0_0"/>
          <p:cNvSpPr txBox="1">
            <a:spLocks noGrp="1"/>
          </p:cNvSpPr>
          <p:nvPr>
            <p:ph type="title"/>
          </p:nvPr>
        </p:nvSpPr>
        <p:spPr>
          <a:xfrm>
            <a:off x="4298863" y="5767465"/>
            <a:ext cx="3629700" cy="10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Course Staff</a:t>
            </a:r>
            <a:endParaRPr/>
          </a:p>
        </p:txBody>
      </p:sp>
      <p:sp>
        <p:nvSpPr>
          <p:cNvPr id="147" name="Google Shape;147;g1199b9bf632_0_0"/>
          <p:cNvSpPr txBox="1">
            <a:spLocks noGrp="1"/>
          </p:cNvSpPr>
          <p:nvPr>
            <p:ph type="body" idx="1"/>
          </p:nvPr>
        </p:nvSpPr>
        <p:spPr>
          <a:xfrm>
            <a:off x="5839075" y="379500"/>
            <a:ext cx="3101400" cy="30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>
                <a:solidFill>
                  <a:srgbClr val="000000"/>
                </a:solidFill>
              </a:rPr>
              <a:t>Prof. Gill Barequet </a:t>
            </a:r>
            <a:r>
              <a:rPr lang="en-US" sz="2000">
                <a:solidFill>
                  <a:srgbClr val="7F7F7F"/>
                </a:solidFill>
              </a:rPr>
              <a:t>Lecturer in charge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/>
              <a:t>Tomer Cohen</a:t>
            </a:r>
            <a:br>
              <a:rPr lang="en-US" sz="2400">
                <a:solidFill>
                  <a:srgbClr val="000000"/>
                </a:solidFill>
              </a:rPr>
            </a:br>
            <a:r>
              <a:rPr lang="en-US" sz="2000">
                <a:solidFill>
                  <a:srgbClr val="7F7F7F"/>
                </a:solidFill>
              </a:rPr>
              <a:t>TA in charge</a:t>
            </a:r>
            <a:endParaRPr sz="2000">
              <a:solidFill>
                <a:srgbClr val="7F7F7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Gil Ben-Shachar</a:t>
            </a:r>
            <a:br>
              <a:rPr lang="en-US" sz="2400"/>
            </a:br>
            <a:r>
              <a:rPr lang="en-US" sz="2000">
                <a:solidFill>
                  <a:srgbClr val="7F7F7F"/>
                </a:solidFill>
              </a:rPr>
              <a:t>TA</a:t>
            </a:r>
            <a:endParaRPr sz="2000">
              <a:solidFill>
                <a:srgbClr val="7F7F7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Orian Leitersdorf</a:t>
            </a:r>
            <a:br>
              <a:rPr lang="en-US" sz="2400"/>
            </a:br>
            <a:r>
              <a:rPr lang="en-US" sz="2000">
                <a:solidFill>
                  <a:srgbClr val="7F7F7F"/>
                </a:solidFill>
              </a:rPr>
              <a:t>TA</a:t>
            </a:r>
            <a:endParaRPr sz="2000">
              <a:solidFill>
                <a:srgbClr val="7F7F7F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endParaRPr sz="2000">
              <a:solidFill>
                <a:srgbClr val="7F7F7F"/>
              </a:solidFill>
            </a:endParaRPr>
          </a:p>
        </p:txBody>
      </p:sp>
      <p:sp>
        <p:nvSpPr>
          <p:cNvPr id="148" name="Google Shape;148;g1199b9bf632_0_0"/>
          <p:cNvSpPr/>
          <p:nvPr/>
        </p:nvSpPr>
        <p:spPr>
          <a:xfrm>
            <a:off x="3366777" y="2817257"/>
            <a:ext cx="2867100" cy="2867100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1199b9bf632_0_0"/>
          <p:cNvSpPr/>
          <p:nvPr/>
        </p:nvSpPr>
        <p:spPr>
          <a:xfrm>
            <a:off x="0" y="-6963"/>
            <a:ext cx="4090921" cy="3465906"/>
          </a:xfrm>
          <a:custGeom>
            <a:avLst/>
            <a:gdLst/>
            <a:ahLst/>
            <a:cxnLst/>
            <a:rect l="l" t="t" r="r" b="b"/>
            <a:pathLst>
              <a:path w="4090921" h="3465906" extrusionOk="0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g1199b9bf632_0_0"/>
          <p:cNvPicPr preferRelativeResize="0"/>
          <p:nvPr/>
        </p:nvPicPr>
        <p:blipFill rotWithShape="1">
          <a:blip r:embed="rId4">
            <a:alphaModFix/>
          </a:blip>
          <a:srcRect t="12658" b="11040"/>
          <a:stretch/>
        </p:blipFill>
        <p:spPr>
          <a:xfrm>
            <a:off x="3520596" y="2971067"/>
            <a:ext cx="2559340" cy="2559340"/>
          </a:xfrm>
          <a:custGeom>
            <a:avLst/>
            <a:gdLst/>
            <a:ahLst/>
            <a:cxnLst/>
            <a:rect l="l" t="t" r="r" b="b"/>
            <a:pathLst>
              <a:path w="6057610" h="6057610" extrusionOk="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51" name="Google Shape;151;g1199b9bf632_0_0"/>
          <p:cNvPicPr preferRelativeResize="0"/>
          <p:nvPr/>
        </p:nvPicPr>
        <p:blipFill rotWithShape="1">
          <a:blip r:embed="rId5">
            <a:alphaModFix/>
          </a:blip>
          <a:srcRect t="26319" b="10565"/>
          <a:stretch/>
        </p:blipFill>
        <p:spPr>
          <a:xfrm>
            <a:off x="1" y="-9668"/>
            <a:ext cx="3943111" cy="3318096"/>
          </a:xfrm>
          <a:custGeom>
            <a:avLst/>
            <a:gdLst/>
            <a:ahLst/>
            <a:cxnLst/>
            <a:rect l="l" t="t" r="r" b="b"/>
            <a:pathLst>
              <a:path w="3943111" h="3318096" extrusionOk="0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52" name="Google Shape;152;g1199b9bf632_0_0"/>
          <p:cNvSpPr/>
          <p:nvPr/>
        </p:nvSpPr>
        <p:spPr>
          <a:xfrm>
            <a:off x="0" y="4151491"/>
            <a:ext cx="3242130" cy="2704964"/>
          </a:xfrm>
          <a:custGeom>
            <a:avLst/>
            <a:gdLst/>
            <a:ahLst/>
            <a:cxnLst/>
            <a:rect l="l" t="t" r="r" b="b"/>
            <a:pathLst>
              <a:path w="3242130" h="2704964" extrusionOk="0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B3C6E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g1199b9bf632_0_0"/>
          <p:cNvPicPr preferRelativeResize="0"/>
          <p:nvPr/>
        </p:nvPicPr>
        <p:blipFill rotWithShape="1">
          <a:blip r:embed="rId6">
            <a:alphaModFix/>
          </a:blip>
          <a:srcRect l="-5251" t="-6722" r="-7449" b="-2938"/>
          <a:stretch/>
        </p:blipFill>
        <p:spPr>
          <a:xfrm>
            <a:off x="6358400" y="3084817"/>
            <a:ext cx="3194700" cy="3260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4" name="Google Shape;154;g1199b9bf632_0_0"/>
          <p:cNvPicPr preferRelativeResize="0"/>
          <p:nvPr/>
        </p:nvPicPr>
        <p:blipFill rotWithShape="1">
          <a:blip r:embed="rId7">
            <a:alphaModFix/>
          </a:blip>
          <a:srcRect l="21300" t="18215" r="21300" b="29200"/>
          <a:stretch/>
        </p:blipFill>
        <p:spPr>
          <a:xfrm>
            <a:off x="6706491" y="3478700"/>
            <a:ext cx="2476500" cy="255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5" name="Google Shape;155;g1199b9bf632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" y="0"/>
            <a:ext cx="9290400" cy="72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Grading</a:t>
            </a:r>
            <a:endParaRPr/>
          </a:p>
        </p:txBody>
      </p:sp>
      <p:sp>
        <p:nvSpPr>
          <p:cNvPr id="161" name="Google Shape;161;p7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448" t="-35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>
            <a:spLocks noGrp="1"/>
          </p:cNvSpPr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Class Work &amp; Assigments</a:t>
            </a:r>
            <a:endParaRPr/>
          </a:p>
        </p:txBody>
      </p:sp>
      <p:pic>
        <p:nvPicPr>
          <p:cNvPr id="168" name="Google Shape;1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700" y="1758400"/>
            <a:ext cx="8462600" cy="3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>
            <a:off x="363072" y="470925"/>
            <a:ext cx="3285757" cy="5892104"/>
          </a:xfrm>
          <a:custGeom>
            <a:avLst/>
            <a:gdLst/>
            <a:ahLst/>
            <a:cxnLst/>
            <a:rect l="l" t="t" r="r" b="b"/>
            <a:pathLst>
              <a:path w="4381009" h="5892104" extrusionOk="0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 txBox="1">
            <a:spLocks noGrp="1"/>
          </p:cNvSpPr>
          <p:nvPr>
            <p:ph type="title"/>
          </p:nvPr>
        </p:nvSpPr>
        <p:spPr>
          <a:xfrm>
            <a:off x="647271" y="1012004"/>
            <a:ext cx="2562000" cy="4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Estimated Schedule</a:t>
            </a:r>
            <a:endParaRPr/>
          </a:p>
        </p:txBody>
      </p:sp>
      <p:graphicFrame>
        <p:nvGraphicFramePr>
          <p:cNvPr id="175" name="Google Shape;175;p9"/>
          <p:cNvGraphicFramePr/>
          <p:nvPr>
            <p:extLst>
              <p:ext uri="{D42A27DB-BD31-4B8C-83A1-F6EECF244321}">
                <p14:modId xmlns:p14="http://schemas.microsoft.com/office/powerpoint/2010/main" val="3651782555"/>
              </p:ext>
            </p:extLst>
          </p:nvPr>
        </p:nvGraphicFramePr>
        <p:xfrm>
          <a:off x="5122287" y="470924"/>
          <a:ext cx="2432075" cy="5337660"/>
        </p:xfrm>
        <a:graphic>
          <a:graphicData uri="http://schemas.openxmlformats.org/drawingml/2006/table">
            <a:tbl>
              <a:tblPr>
                <a:noFill/>
                <a:tableStyleId>{3DAFFBFE-CA19-496B-887B-68602AA28DED}</a:tableStyleId>
              </a:tblPr>
              <a:tblGrid>
                <a:gridCol w="243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/>
                        <a:t>Introduction</a:t>
                      </a:r>
                      <a:endParaRPr sz="1400" u="none" strike="noStrike" cap="none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/>
                        <a:t>Data Structures</a:t>
                      </a:r>
                      <a:endParaRPr sz="1700" u="none" strike="noStrike" cap="none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/>
                        <a:t>Problem Solving Paradigms</a:t>
                      </a:r>
                      <a:endParaRPr sz="1700" u="none" strike="noStrike" cap="none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 dirty="0"/>
                        <a:t>Math</a:t>
                      </a:r>
                      <a:endParaRPr sz="1700" u="none" strike="noStrike" cap="none" dirty="0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/>
                        <a:t>Graphs</a:t>
                      </a:r>
                      <a:endParaRPr sz="1700" u="none" strike="noStrike" cap="none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 dirty="0"/>
                        <a:t>Geometry</a:t>
                      </a:r>
                      <a:endParaRPr sz="1700" u="none" strike="noStrike" cap="none" dirty="0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 dirty="0"/>
                        <a:t>Strings</a:t>
                      </a:r>
                      <a:endParaRPr sz="1700" u="none" strike="noStrike" cap="none" dirty="0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 dirty="0"/>
                        <a:t>More DP</a:t>
                      </a:r>
                      <a:endParaRPr sz="1400" u="none" strike="noStrike" cap="none" dirty="0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 dirty="0"/>
                        <a:t>More Geometry</a:t>
                      </a:r>
                      <a:endParaRPr sz="1700" u="none" strike="noStrike" cap="none" dirty="0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 dirty="0"/>
                        <a:t>More Graphs</a:t>
                      </a:r>
                      <a:endParaRPr sz="1700" u="none" strike="noStrike" cap="none" dirty="0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/>
                        <a:t>Sponsors Event (?)</a:t>
                      </a:r>
                      <a:endParaRPr sz="1700" u="none" strike="noStrike" cap="none" dirty="0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 dirty="0"/>
                        <a:t>Advanced DP</a:t>
                      </a:r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/>
                        <a:t>Mini competition</a:t>
                      </a:r>
                      <a:endParaRPr sz="1400" u="none" strike="noStrike" cap="none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7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strike="noStrike" cap="none" dirty="0">
                          <a:solidFill>
                            <a:srgbClr val="0070C0"/>
                          </a:solidFill>
                        </a:rPr>
                        <a:t>Final competition</a:t>
                      </a:r>
                      <a:endParaRPr sz="1400" u="none" strike="noStrike" cap="none" dirty="0"/>
                    </a:p>
                  </a:txBody>
                  <a:tcPr marL="28075" marR="28075" marT="18725" marB="187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cxnSp>
        <p:nvCxnSpPr>
          <p:cNvPr id="176" name="Google Shape;176;p9"/>
          <p:cNvCxnSpPr/>
          <p:nvPr/>
        </p:nvCxnSpPr>
        <p:spPr>
          <a:xfrm>
            <a:off x="5037909" y="687977"/>
            <a:ext cx="0" cy="374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77" name="Google Shape;177;p9"/>
          <p:cNvCxnSpPr/>
          <p:nvPr/>
        </p:nvCxnSpPr>
        <p:spPr>
          <a:xfrm>
            <a:off x="5037909" y="1084217"/>
            <a:ext cx="0" cy="2872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78" name="Google Shape;178;p9"/>
          <p:cNvCxnSpPr/>
          <p:nvPr/>
        </p:nvCxnSpPr>
        <p:spPr>
          <a:xfrm>
            <a:off x="5037909" y="4001589"/>
            <a:ext cx="0" cy="1850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79" name="Google Shape;179;p9"/>
          <p:cNvSpPr txBox="1"/>
          <p:nvPr/>
        </p:nvSpPr>
        <p:spPr>
          <a:xfrm>
            <a:off x="4428959" y="704000"/>
            <a:ext cx="6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HW0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9"/>
          <p:cNvSpPr txBox="1"/>
          <p:nvPr/>
        </p:nvSpPr>
        <p:spPr>
          <a:xfrm>
            <a:off x="4428959" y="2379143"/>
            <a:ext cx="6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HW1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9"/>
          <p:cNvSpPr txBox="1"/>
          <p:nvPr/>
        </p:nvSpPr>
        <p:spPr>
          <a:xfrm>
            <a:off x="4428959" y="4742208"/>
            <a:ext cx="6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HW2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2552</Words>
  <Application>Microsoft Office PowerPoint</Application>
  <PresentationFormat>On-screen Show (4:3)</PresentationFormat>
  <Paragraphs>378</Paragraphs>
  <Slides>52</Slides>
  <Notes>52</Notes>
  <HiddenSlides>9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Consolas</vt:lpstr>
      <vt:lpstr>Office Theme</vt:lpstr>
      <vt:lpstr>Competitive Programming  234901</vt:lpstr>
      <vt:lpstr>Teaching Language?</vt:lpstr>
      <vt:lpstr>Agnda</vt:lpstr>
      <vt:lpstr>Workshop Goals</vt:lpstr>
      <vt:lpstr>Administration</vt:lpstr>
      <vt:lpstr>Course Staff</vt:lpstr>
      <vt:lpstr>Grading</vt:lpstr>
      <vt:lpstr>Class Work &amp; Assigments</vt:lpstr>
      <vt:lpstr>Estimated Schedule</vt:lpstr>
      <vt:lpstr>Using Zoom</vt:lpstr>
      <vt:lpstr>DO NOT CHEAT!</vt:lpstr>
      <vt:lpstr>Final Competition</vt:lpstr>
      <vt:lpstr>ACM ICPC</vt:lpstr>
      <vt:lpstr>ACM ICPC</vt:lpstr>
      <vt:lpstr>ACM ICPC</vt:lpstr>
      <vt:lpstr>ACM ICPC Regionals</vt:lpstr>
      <vt:lpstr>PowerPoint Presentation</vt:lpstr>
      <vt:lpstr>SWERC 2020</vt:lpstr>
      <vt:lpstr>Competition format</vt:lpstr>
      <vt:lpstr>Competition Format (cont.)</vt:lpstr>
      <vt:lpstr>Judge System</vt:lpstr>
      <vt:lpstr>ICPC Scoring and Ranking</vt:lpstr>
      <vt:lpstr>ACM ICPC – Eligibility</vt:lpstr>
      <vt:lpstr>Example Problems</vt:lpstr>
      <vt:lpstr>Example: Lawn Mower 4954</vt:lpstr>
      <vt:lpstr>Lawn Mower 4954 (cont.)</vt:lpstr>
      <vt:lpstr>Lawn Mower 4954 (cont.)</vt:lpstr>
      <vt:lpstr>Lawn Mower 4954 – Input </vt:lpstr>
      <vt:lpstr>Lawn Mower 4954 – Sample Input</vt:lpstr>
      <vt:lpstr>Lawn Mower 4954</vt:lpstr>
      <vt:lpstr>Lawn Mower 4954 – Solution</vt:lpstr>
      <vt:lpstr>PowerPoint Presentation</vt:lpstr>
      <vt:lpstr>Conclusions from the Code</vt:lpstr>
      <vt:lpstr>Complexity in the Competition</vt:lpstr>
      <vt:lpstr>Additional Materials</vt:lpstr>
      <vt:lpstr>6823 - Counting Substhreengs</vt:lpstr>
      <vt:lpstr>Example</vt:lpstr>
      <vt:lpstr>Input/Output</vt:lpstr>
      <vt:lpstr>Input/Output</vt:lpstr>
      <vt:lpstr>6823 - Counting Substhreengs</vt:lpstr>
      <vt:lpstr>How Can We Solve It?</vt:lpstr>
      <vt:lpstr>20144</vt:lpstr>
      <vt:lpstr>20144</vt:lpstr>
      <vt:lpstr>PowerPoint Presentation</vt:lpstr>
      <vt:lpstr>4507 – Darts</vt:lpstr>
      <vt:lpstr>4507 – Darts</vt:lpstr>
      <vt:lpstr>4507 – Darts</vt:lpstr>
      <vt:lpstr>4507 – Darts</vt:lpstr>
      <vt:lpstr>Recurrence </vt:lpstr>
      <vt:lpstr> </vt:lpstr>
      <vt:lpstr> </vt:lpstr>
      <vt:lpstr>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 Programming  234901</dc:title>
  <dc:creator>Nofar Carmeli</dc:creator>
  <cp:lastModifiedBy>Tomer Cohen</cp:lastModifiedBy>
  <cp:revision>4</cp:revision>
  <dcterms:created xsi:type="dcterms:W3CDTF">2019-03-19T10:05:28Z</dcterms:created>
  <dcterms:modified xsi:type="dcterms:W3CDTF">2022-03-22T11:24:18Z</dcterms:modified>
</cp:coreProperties>
</file>